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itter Bold" charset="1" panose="02000000000000000000"/>
      <p:regular r:id="rId20"/>
    </p:embeddedFont>
    <p:embeddedFont>
      <p:font typeface="Bitter" charset="1" panose="02000000000000000000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44209" y="2093633"/>
            <a:ext cx="5157670" cy="6099734"/>
          </a:xfrm>
          <a:custGeom>
            <a:avLst/>
            <a:gdLst/>
            <a:ahLst/>
            <a:cxnLst/>
            <a:rect r="r" b="b" t="t" l="l"/>
            <a:pathLst>
              <a:path h="6099734" w="5157670">
                <a:moveTo>
                  <a:pt x="0" y="0"/>
                </a:moveTo>
                <a:lnTo>
                  <a:pt x="5157669" y="0"/>
                </a:lnTo>
                <a:lnTo>
                  <a:pt x="5157669" y="6099734"/>
                </a:lnTo>
                <a:lnTo>
                  <a:pt x="0" y="6099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086122" y="2602891"/>
            <a:ext cx="8987564" cy="362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6"/>
              </a:lnSpc>
            </a:pPr>
            <a:r>
              <a:rPr lang="en-US" sz="8530" spc="264">
                <a:solidFill>
                  <a:srgbClr val="E9DFFF"/>
                </a:solidFill>
                <a:latin typeface="Bitter Bold"/>
              </a:rPr>
              <a:t>PROYECTO: </a:t>
            </a:r>
          </a:p>
          <a:p>
            <a:pPr algn="l" marL="0" indent="0" lvl="0">
              <a:lnSpc>
                <a:spcPts val="8786"/>
              </a:lnSpc>
            </a:pPr>
            <a:r>
              <a:rPr lang="en-US" sz="8530" spc="264">
                <a:solidFill>
                  <a:srgbClr val="E9DFFF"/>
                </a:solidFill>
                <a:latin typeface="Bitter Bold"/>
              </a:rPr>
              <a:t>Segmentación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6122" y="6403187"/>
            <a:ext cx="8373976" cy="142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4"/>
              </a:lnSpc>
            </a:pPr>
            <a:r>
              <a:rPr lang="en-US" sz="4200" spc="84">
                <a:solidFill>
                  <a:srgbClr val="FFFFFF"/>
                </a:solidFill>
                <a:latin typeface="Bitter"/>
              </a:rPr>
              <a:t>Explorando el impacto de la tecnología en los negocios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2901" y="2414038"/>
            <a:ext cx="1206531" cy="1037530"/>
            <a:chOff x="0" y="0"/>
            <a:chExt cx="572308" cy="492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02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4137" y="2116163"/>
            <a:ext cx="1001492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Adultos mayores, mayoritariamente mujeres, nivel económico medio-alto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6536" y="3876127"/>
            <a:ext cx="1015012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Descripción: </a:t>
            </a:r>
          </a:p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Ambos géneros pero predominan las mujeres, edad avanzada, casados, nivel económico medio-alto, universitarios.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3347" y="6447877"/>
            <a:ext cx="14556507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Estrategias: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Ofrecer productos de salud y bienestar, alimentos saludables y orgánicos.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Programas de fidelización y descuentos para jubilados.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Marketing a través de medios tradicionales como la televisión y correo directo.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3494882">
            <a:off x="14970188" y="5005342"/>
            <a:ext cx="6008979" cy="6380190"/>
          </a:xfrm>
          <a:custGeom>
            <a:avLst/>
            <a:gdLst/>
            <a:ahLst/>
            <a:cxnLst/>
            <a:rect r="r" b="b" t="t" l="l"/>
            <a:pathLst>
              <a:path h="6380190" w="6008979">
                <a:moveTo>
                  <a:pt x="0" y="0"/>
                </a:moveTo>
                <a:lnTo>
                  <a:pt x="6008979" y="0"/>
                </a:lnTo>
                <a:lnTo>
                  <a:pt x="6008979" y="6380190"/>
                </a:lnTo>
                <a:lnTo>
                  <a:pt x="0" y="6380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2901" y="2414038"/>
            <a:ext cx="1206531" cy="1037530"/>
            <a:chOff x="0" y="0"/>
            <a:chExt cx="572308" cy="492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03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4137" y="2546088"/>
            <a:ext cx="10014927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Mujeres jóvenes de clase media-baja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6536" y="3876127"/>
            <a:ext cx="1015012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Descripción: </a:t>
            </a:r>
          </a:p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Adultos jóvenes mayormente mujeres, secundaria completa, desempleadas, de ciudades pequeñas.</a:t>
            </a:r>
          </a:p>
          <a:p>
            <a:pPr algn="l">
              <a:lnSpc>
                <a:spcPts val="38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82733" y="6447877"/>
            <a:ext cx="13657734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Estrategias: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Promociones y descuentos en productos básicos y de primera necesidad.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Ofrecer programas de capacitación y empleo.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Marketing a través de redes sociales y promociones locales.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2901" y="2414038"/>
            <a:ext cx="1206531" cy="1037530"/>
            <a:chOff x="0" y="0"/>
            <a:chExt cx="572308" cy="492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4137" y="2116163"/>
            <a:ext cx="1001492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Hombres jóvenes/adolescentes solteros de todos los niveles económicos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6536" y="3876127"/>
            <a:ext cx="1015012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Descripción: </a:t>
            </a:r>
          </a:p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Hombres jóvenes/adolescentes solteros, diversos niveles económicos.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0556" y="6447877"/>
            <a:ext cx="11822088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Estrategias: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Ofrecer productos de moda, tecnología y entretenimiento.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Promociones en productos de conveniencia y ahorro de tiempo.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Marketing a través de influencers y redes sociales.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166588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4190">
            <a:off x="-538145" y="8297619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1"/>
                </a:lnTo>
                <a:lnTo>
                  <a:pt x="0" y="8595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0547" y="586916"/>
            <a:ext cx="16966906" cy="9113167"/>
            <a:chOff x="0" y="0"/>
            <a:chExt cx="5679811" cy="3050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79811" cy="3050708"/>
            </a:xfrm>
            <a:custGeom>
              <a:avLst/>
              <a:gdLst/>
              <a:ahLst/>
              <a:cxnLst/>
              <a:rect r="r" b="b" t="t" l="l"/>
              <a:pathLst>
                <a:path h="3050708" w="5679811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958C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679811" cy="2964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9815" y="2482609"/>
            <a:ext cx="11828371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Bitter Bold"/>
              </a:rPr>
              <a:t>Y ahora ¿qué sigue?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8859" y="4800600"/>
            <a:ext cx="10650281" cy="418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724"/>
              </a:lnSpc>
              <a:buFont typeface="Arial"/>
              <a:buChar char="•"/>
            </a:pPr>
            <a:r>
              <a:rPr lang="en-US" sz="2499" spc="149">
                <a:solidFill>
                  <a:srgbClr val="0D0750"/>
                </a:solidFill>
                <a:latin typeface="DM Sans Bold"/>
              </a:rPr>
              <a:t>Mejorar la Recopilación de Datos</a:t>
            </a:r>
          </a:p>
          <a:p>
            <a:pPr algn="just" marL="539746" indent="-269873" lvl="1">
              <a:lnSpc>
                <a:spcPts val="3724"/>
              </a:lnSpc>
              <a:buFont typeface="Arial"/>
              <a:buChar char="•"/>
            </a:pPr>
            <a:r>
              <a:rPr lang="en-US" sz="2499" spc="149">
                <a:solidFill>
                  <a:srgbClr val="0D0750"/>
                </a:solidFill>
                <a:latin typeface="DM Sans Bold"/>
              </a:rPr>
              <a:t>Desarrollar Analíticas Avanzadas</a:t>
            </a:r>
          </a:p>
          <a:p>
            <a:pPr algn="just" marL="539746" indent="-269873" lvl="1">
              <a:lnSpc>
                <a:spcPts val="3724"/>
              </a:lnSpc>
              <a:buFont typeface="Arial"/>
              <a:buChar char="•"/>
            </a:pPr>
            <a:r>
              <a:rPr lang="en-US" sz="2499" spc="149">
                <a:solidFill>
                  <a:srgbClr val="0D0750"/>
                </a:solidFill>
                <a:latin typeface="DM Sans Bold"/>
              </a:rPr>
              <a:t>Implementar Estrategias Dirigidas: </a:t>
            </a:r>
            <a:r>
              <a:rPr lang="en-US" sz="2499" spc="149">
                <a:solidFill>
                  <a:srgbClr val="0D0750"/>
                </a:solidFill>
                <a:latin typeface="DM Sans"/>
              </a:rPr>
              <a:t>Desarrollar y ejecutar estrategias de marketing adaptadas a cada segmento de clientes para impulsar las ventas y aumentar la lealtad del cliente.</a:t>
            </a:r>
          </a:p>
          <a:p>
            <a:pPr algn="just" marL="539746" indent="-269873" lvl="1">
              <a:lnSpc>
                <a:spcPts val="3724"/>
              </a:lnSpc>
              <a:buFont typeface="Arial"/>
              <a:buChar char="•"/>
            </a:pPr>
            <a:r>
              <a:rPr lang="en-US" sz="2499" spc="149">
                <a:solidFill>
                  <a:srgbClr val="0D0750"/>
                </a:solidFill>
                <a:latin typeface="DM Sans Bold"/>
              </a:rPr>
              <a:t>Escalar Operaciones: </a:t>
            </a:r>
            <a:r>
              <a:rPr lang="en-US" sz="2499" spc="149">
                <a:solidFill>
                  <a:srgbClr val="0D0750"/>
                </a:solidFill>
                <a:latin typeface="DM Sans"/>
              </a:rPr>
              <a:t>Expandir la aplicación del modelo a múltiples ubicaciones para obtener una comprensión integral de nuestra base de clientes.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9815" y="4172426"/>
            <a:ext cx="11828371" cy="57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9"/>
              </a:lnSpc>
            </a:pPr>
            <a:r>
              <a:rPr lang="en-US" sz="3999">
                <a:solidFill>
                  <a:srgbClr val="0D0750"/>
                </a:solidFill>
                <a:latin typeface="Bitter Bold"/>
              </a:rPr>
              <a:t>Con una inversión podríamos: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7476" y="2701693"/>
            <a:ext cx="6129878" cy="4883614"/>
          </a:xfrm>
          <a:custGeom>
            <a:avLst/>
            <a:gdLst/>
            <a:ahLst/>
            <a:cxnLst/>
            <a:rect r="r" b="b" t="t" l="l"/>
            <a:pathLst>
              <a:path h="4883614" w="6129878">
                <a:moveTo>
                  <a:pt x="0" y="0"/>
                </a:moveTo>
                <a:lnTo>
                  <a:pt x="6129878" y="0"/>
                </a:lnTo>
                <a:lnTo>
                  <a:pt x="6129878" y="4883614"/>
                </a:lnTo>
                <a:lnTo>
                  <a:pt x="0" y="4883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0646" y="3531293"/>
            <a:ext cx="7728749" cy="356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34"/>
              </a:lnSpc>
            </a:pPr>
            <a:r>
              <a:rPr lang="en-US" sz="13478">
                <a:solidFill>
                  <a:srgbClr val="E9DFFF"/>
                </a:solidFill>
                <a:latin typeface="Bitter Bold"/>
              </a:rPr>
              <a:t>¡Muchas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5513" y="3694647"/>
            <a:ext cx="5573787" cy="5563653"/>
          </a:xfrm>
          <a:custGeom>
            <a:avLst/>
            <a:gdLst/>
            <a:ahLst/>
            <a:cxnLst/>
            <a:rect r="r" b="b" t="t" l="l"/>
            <a:pathLst>
              <a:path h="5563653" w="5573787">
                <a:moveTo>
                  <a:pt x="0" y="0"/>
                </a:moveTo>
                <a:lnTo>
                  <a:pt x="5573787" y="0"/>
                </a:lnTo>
                <a:lnTo>
                  <a:pt x="5573787" y="5563653"/>
                </a:lnTo>
                <a:lnTo>
                  <a:pt x="0" y="55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47039">
            <a:off x="10495044" y="241065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71749" y="2231035"/>
            <a:ext cx="7901406" cy="204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</a:rPr>
              <a:t>¿Qué es la segmentación?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1749" y="4737266"/>
            <a:ext cx="8191100" cy="401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2"/>
              </a:lnSpc>
            </a:pPr>
            <a:r>
              <a:rPr lang="en-US" sz="2699" spc="161">
                <a:solidFill>
                  <a:srgbClr val="FFFFFF"/>
                </a:solidFill>
                <a:latin typeface="DM Sans"/>
              </a:rPr>
              <a:t>Entender a tus clientes es crucial para el éxito de cualquier negocio. La segmentación de clientes, que consiste en </a:t>
            </a:r>
            <a:r>
              <a:rPr lang="en-US" sz="2699" spc="161">
                <a:solidFill>
                  <a:srgbClr val="FFFFFF"/>
                </a:solidFill>
                <a:latin typeface="DM Sans Bold"/>
              </a:rPr>
              <a:t>dividir un mercado en grupos</a:t>
            </a:r>
            <a:r>
              <a:rPr lang="en-US" sz="2699" spc="161">
                <a:solidFill>
                  <a:srgbClr val="FFFFFF"/>
                </a:solidFill>
                <a:latin typeface="DM Sans"/>
              </a:rPr>
              <a:t> distintos de clientes que comparten </a:t>
            </a:r>
            <a:r>
              <a:rPr lang="en-US" sz="2699" spc="161">
                <a:solidFill>
                  <a:srgbClr val="FFFFFF"/>
                </a:solidFill>
                <a:latin typeface="DM Sans Bold"/>
              </a:rPr>
              <a:t>características similares</a:t>
            </a:r>
            <a:r>
              <a:rPr lang="en-US" sz="2699" spc="161">
                <a:solidFill>
                  <a:srgbClr val="FFFFFF"/>
                </a:solidFill>
                <a:latin typeface="DM Sans"/>
              </a:rPr>
              <a:t> y permite a las empresas identificar y </a:t>
            </a:r>
            <a:r>
              <a:rPr lang="en-US" sz="2699" spc="161">
                <a:solidFill>
                  <a:srgbClr val="FFFFFF"/>
                </a:solidFill>
                <a:latin typeface="DM Sans Bold"/>
              </a:rPr>
              <a:t>satisfacer las necesidades únicas</a:t>
            </a:r>
            <a:r>
              <a:rPr lang="en-US" sz="2699" spc="161">
                <a:solidFill>
                  <a:srgbClr val="FFFFFF"/>
                </a:solidFill>
                <a:latin typeface="DM Sans"/>
              </a:rPr>
              <a:t> de diferentes grupos de clientes.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0547" y="586916"/>
            <a:ext cx="16966906" cy="9113167"/>
            <a:chOff x="0" y="0"/>
            <a:chExt cx="5679811" cy="3050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79811" cy="3050708"/>
            </a:xfrm>
            <a:custGeom>
              <a:avLst/>
              <a:gdLst/>
              <a:ahLst/>
              <a:cxnLst/>
              <a:rect r="r" b="b" t="t" l="l"/>
              <a:pathLst>
                <a:path h="3050708" w="5679811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5679811" cy="2964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9815" y="3019552"/>
            <a:ext cx="11828371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Bitter Bold"/>
              </a:rPr>
              <a:t>Caso: Supermercado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2530" y="4312723"/>
            <a:ext cx="11462940" cy="126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6"/>
              </a:lnSpc>
            </a:pPr>
            <a:r>
              <a:rPr lang="en-US" sz="2299" spc="137">
                <a:solidFill>
                  <a:srgbClr val="0D0750"/>
                </a:solidFill>
                <a:latin typeface="DM Sans Bold"/>
              </a:rPr>
              <a:t>A través de tarjetas de membresía tenemos algunos datos básicos sobre los clientes: ID, sexo, estado civil, edad, educación, ingresos, ocupación y tamaño del asentamiento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2530" y="6073812"/>
            <a:ext cx="11828371" cy="57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9"/>
              </a:lnSpc>
            </a:pPr>
            <a:r>
              <a:rPr lang="en-US" sz="3999">
                <a:solidFill>
                  <a:srgbClr val="0D0750"/>
                </a:solidFill>
                <a:latin typeface="Bitter Bold"/>
              </a:rPr>
              <a:t>Beneficios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2530" y="6898360"/>
            <a:ext cx="11462940" cy="16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277"/>
              </a:lnSpc>
              <a:buFont typeface="Arial"/>
              <a:buChar char="•"/>
            </a:pPr>
            <a:r>
              <a:rPr lang="en-US" sz="2199" spc="131">
                <a:solidFill>
                  <a:srgbClr val="0D0750"/>
                </a:solidFill>
                <a:latin typeface="DM Sans Bold"/>
              </a:rPr>
              <a:t>Identificar grupos de clientes valiosos</a:t>
            </a:r>
          </a:p>
          <a:p>
            <a:pPr algn="l" marL="474978" indent="-237489" lvl="1">
              <a:lnSpc>
                <a:spcPts val="3277"/>
              </a:lnSpc>
              <a:buFont typeface="Arial"/>
              <a:buChar char="•"/>
            </a:pPr>
            <a:r>
              <a:rPr lang="en-US" sz="2199" spc="131">
                <a:solidFill>
                  <a:srgbClr val="0D0750"/>
                </a:solidFill>
                <a:latin typeface="DM Sans Bold"/>
              </a:rPr>
              <a:t>Mejorar la satisfacción del cliente</a:t>
            </a:r>
          </a:p>
          <a:p>
            <a:pPr algn="l" marL="474978" indent="-237489" lvl="1">
              <a:lnSpc>
                <a:spcPts val="3277"/>
              </a:lnSpc>
              <a:buFont typeface="Arial"/>
              <a:buChar char="•"/>
            </a:pPr>
            <a:r>
              <a:rPr lang="en-US" sz="2199" spc="131">
                <a:solidFill>
                  <a:srgbClr val="0D0750"/>
                </a:solidFill>
                <a:latin typeface="DM Sans Bold"/>
              </a:rPr>
              <a:t>Optimizar estrategias de marketing </a:t>
            </a:r>
          </a:p>
          <a:p>
            <a:pPr algn="l" marL="474978" indent="-237489" lvl="1">
              <a:lnSpc>
                <a:spcPts val="3277"/>
              </a:lnSpc>
              <a:buFont typeface="Arial"/>
              <a:buChar char="•"/>
            </a:pPr>
            <a:r>
              <a:rPr lang="en-US" sz="2199" spc="131">
                <a:solidFill>
                  <a:srgbClr val="0D0750"/>
                </a:solidFill>
                <a:latin typeface="DM Sans Bold"/>
              </a:rPr>
              <a:t>Incrementar los ingresos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67756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392836" y="4816728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89737" y="4816728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16298" y="4816728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58809" y="4816728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788398" y="5493418"/>
            <a:ext cx="904198" cy="834123"/>
          </a:xfrm>
          <a:custGeom>
            <a:avLst/>
            <a:gdLst/>
            <a:ahLst/>
            <a:cxnLst/>
            <a:rect r="r" b="b" t="t" l="l"/>
            <a:pathLst>
              <a:path h="834123" w="904198">
                <a:moveTo>
                  <a:pt x="0" y="0"/>
                </a:moveTo>
                <a:lnTo>
                  <a:pt x="904199" y="0"/>
                </a:lnTo>
                <a:lnTo>
                  <a:pt x="904199" y="834123"/>
                </a:lnTo>
                <a:lnTo>
                  <a:pt x="0" y="834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411138" y="5618379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spc="100">
                <a:solidFill>
                  <a:srgbClr val="FFFFFF"/>
                </a:solidFill>
                <a:latin typeface="Bitter"/>
              </a:rPr>
              <a:t>02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509800" y="5493418"/>
            <a:ext cx="904198" cy="834123"/>
          </a:xfrm>
          <a:custGeom>
            <a:avLst/>
            <a:gdLst/>
            <a:ahLst/>
            <a:cxnLst/>
            <a:rect r="r" b="b" t="t" l="l"/>
            <a:pathLst>
              <a:path h="834123" w="904198">
                <a:moveTo>
                  <a:pt x="0" y="0"/>
                </a:moveTo>
                <a:lnTo>
                  <a:pt x="904198" y="0"/>
                </a:lnTo>
                <a:lnTo>
                  <a:pt x="904198" y="834123"/>
                </a:lnTo>
                <a:lnTo>
                  <a:pt x="0" y="834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91223" y="2009875"/>
            <a:ext cx="13105554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</a:rPr>
              <a:t>Pasos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9737" y="5618379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spc="100">
                <a:solidFill>
                  <a:srgbClr val="FFFFFF"/>
                </a:solidFill>
                <a:latin typeface="Bitter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89737" y="6393080"/>
            <a:ext cx="2646492" cy="114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spc="179">
                <a:solidFill>
                  <a:srgbClr val="FFFFFF"/>
                </a:solidFill>
                <a:latin typeface="DM Sans Bold"/>
              </a:rPr>
              <a:t>Recolección de datos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11138" y="6402605"/>
            <a:ext cx="3023097" cy="165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2868" spc="172">
                <a:solidFill>
                  <a:srgbClr val="FFFFFF"/>
                </a:solidFill>
                <a:latin typeface="DM Sans Bold"/>
              </a:rPr>
              <a:t>Limpieza y preparación de de los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34600" y="5618379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spc="100">
                <a:solidFill>
                  <a:srgbClr val="FFFFFF"/>
                </a:solidFill>
                <a:latin typeface="Bitter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34600" y="6402605"/>
            <a:ext cx="3067250" cy="157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700" spc="162">
                <a:solidFill>
                  <a:srgbClr val="FFFFFF"/>
                </a:solidFill>
                <a:latin typeface="DM Sans Bold"/>
              </a:rPr>
              <a:t>Implementación de modelos y comparación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77112" y="5618379"/>
            <a:ext cx="2197323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spc="100">
                <a:solidFill>
                  <a:srgbClr val="FFFFFF"/>
                </a:solidFill>
                <a:latin typeface="Bitter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77112" y="6402605"/>
            <a:ext cx="3382188" cy="107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2812" spc="168">
                <a:solidFill>
                  <a:srgbClr val="FFFFFF"/>
                </a:solidFill>
                <a:latin typeface="DM Sans Bold"/>
              </a:rPr>
              <a:t>Interpretación   e implementación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6381" y="4899545"/>
            <a:ext cx="1713533" cy="171353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23825"/>
              <a:ext cx="8128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87220" y="4899545"/>
            <a:ext cx="1713533" cy="17135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958C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23825"/>
              <a:ext cx="8128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68087" y="4870101"/>
            <a:ext cx="1713533" cy="17135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7467E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3825"/>
              <a:ext cx="8128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DM Sans Bold"/>
                </a:rPr>
                <a:t>03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79589" y="2042923"/>
            <a:ext cx="10128822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</a:rPr>
              <a:t>Modelos de clustering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8964" y="7033609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Kmeans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29803" y="7033609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Jerárquico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10670" y="7033609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DBSCAN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9901" y="8026749"/>
            <a:ext cx="26464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Cantidad de clústers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0740" y="8026749"/>
            <a:ext cx="264649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Distancia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01607" y="8026749"/>
            <a:ext cx="264649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min_samples</a:t>
            </a:r>
          </a:p>
          <a:p>
            <a:pPr algn="l" marL="539749" indent="-269875" lvl="1">
              <a:lnSpc>
                <a:spcPts val="38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epsilon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7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45563" y="8740800"/>
            <a:ext cx="1027474" cy="1035001"/>
          </a:xfrm>
          <a:custGeom>
            <a:avLst/>
            <a:gdLst/>
            <a:ahLst/>
            <a:cxnLst/>
            <a:rect r="r" b="b" t="t" l="l"/>
            <a:pathLst>
              <a:path h="1035001" w="1027474">
                <a:moveTo>
                  <a:pt x="0" y="0"/>
                </a:moveTo>
                <a:lnTo>
                  <a:pt x="1027474" y="0"/>
                </a:lnTo>
                <a:lnTo>
                  <a:pt x="1027474" y="1035000"/>
                </a:lnTo>
                <a:lnTo>
                  <a:pt x="0" y="103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859139" y="8676247"/>
            <a:ext cx="800323" cy="1164106"/>
          </a:xfrm>
          <a:custGeom>
            <a:avLst/>
            <a:gdLst/>
            <a:ahLst/>
            <a:cxnLst/>
            <a:rect r="r" b="b" t="t" l="l"/>
            <a:pathLst>
              <a:path h="1164106" w="800323">
                <a:moveTo>
                  <a:pt x="0" y="0"/>
                </a:moveTo>
                <a:lnTo>
                  <a:pt x="800322" y="0"/>
                </a:lnTo>
                <a:lnTo>
                  <a:pt x="800322" y="1164106"/>
                </a:lnTo>
                <a:lnTo>
                  <a:pt x="0" y="1164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15326" y="2723525"/>
            <a:ext cx="5895485" cy="5901453"/>
          </a:xfrm>
          <a:custGeom>
            <a:avLst/>
            <a:gdLst/>
            <a:ahLst/>
            <a:cxnLst/>
            <a:rect r="r" b="b" t="t" l="l"/>
            <a:pathLst>
              <a:path h="5901453" w="5895485">
                <a:moveTo>
                  <a:pt x="0" y="0"/>
                </a:moveTo>
                <a:lnTo>
                  <a:pt x="5895485" y="0"/>
                </a:lnTo>
                <a:lnTo>
                  <a:pt x="5895485" y="5901452"/>
                </a:lnTo>
                <a:lnTo>
                  <a:pt x="0" y="5901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691" y="2723525"/>
            <a:ext cx="5732195" cy="5901453"/>
          </a:xfrm>
          <a:custGeom>
            <a:avLst/>
            <a:gdLst/>
            <a:ahLst/>
            <a:cxnLst/>
            <a:rect r="r" b="b" t="t" l="l"/>
            <a:pathLst>
              <a:path h="5901453" w="5732195">
                <a:moveTo>
                  <a:pt x="0" y="0"/>
                </a:moveTo>
                <a:lnTo>
                  <a:pt x="5732195" y="0"/>
                </a:lnTo>
                <a:lnTo>
                  <a:pt x="5732195" y="5901452"/>
                </a:lnTo>
                <a:lnTo>
                  <a:pt x="0" y="5901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4631" y="1633448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Kmeans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8885" y="1633448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Jerárquico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6586" y="2637800"/>
            <a:ext cx="3862714" cy="562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>
                <a:solidFill>
                  <a:srgbClr val="FFFFFF"/>
                </a:solidFill>
                <a:latin typeface="DM Sans Bold"/>
              </a:rPr>
              <a:t>P</a:t>
            </a:r>
            <a:r>
              <a:rPr lang="en-US" sz="2599">
                <a:solidFill>
                  <a:srgbClr val="FFFFFF"/>
                </a:solidFill>
                <a:latin typeface="DM Sans"/>
              </a:rPr>
              <a:t>udimos identificar </a:t>
            </a:r>
            <a:r>
              <a:rPr lang="en-US" sz="2599">
                <a:solidFill>
                  <a:srgbClr val="FFFFFF"/>
                </a:solidFill>
                <a:latin typeface="DM Sans Bold"/>
              </a:rPr>
              <a:t>4 clústers</a:t>
            </a:r>
            <a:r>
              <a:rPr lang="en-US" sz="2599">
                <a:solidFill>
                  <a:srgbClr val="FFFFFF"/>
                </a:solidFill>
                <a:latin typeface="DM Sans"/>
              </a:rPr>
              <a:t>, con características similares en ambos modelos.</a:t>
            </a:r>
          </a:p>
          <a:p>
            <a:pPr algn="l">
              <a:lnSpc>
                <a:spcPts val="4055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A partir de esto es interesante indagar en las características que identifican a cada uno, es muy importante la </a:t>
            </a:r>
            <a:r>
              <a:rPr lang="en-US" sz="2599">
                <a:solidFill>
                  <a:srgbClr val="FFFFFF"/>
                </a:solidFill>
                <a:latin typeface="DM Sans Bold"/>
              </a:rPr>
              <a:t>interpretabilidad de los resultados</a:t>
            </a:r>
            <a:r>
              <a:rPr lang="en-US" sz="2599">
                <a:solidFill>
                  <a:srgbClr val="FFFFFF"/>
                </a:solidFill>
                <a:latin typeface="DM Sa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73398" y="8455634"/>
            <a:ext cx="12708107" cy="8595301"/>
          </a:xfrm>
          <a:custGeom>
            <a:avLst/>
            <a:gdLst/>
            <a:ahLst/>
            <a:cxnLst/>
            <a:rect r="r" b="b" t="t" l="l"/>
            <a:pathLst>
              <a:path h="8595301" w="12708107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6518623" y="-704823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7785" y="3752068"/>
            <a:ext cx="6725741" cy="4754109"/>
          </a:xfrm>
          <a:custGeom>
            <a:avLst/>
            <a:gdLst/>
            <a:ahLst/>
            <a:cxnLst/>
            <a:rect r="r" b="b" t="t" l="l"/>
            <a:pathLst>
              <a:path h="4754109" w="6725741">
                <a:moveTo>
                  <a:pt x="0" y="0"/>
                </a:moveTo>
                <a:lnTo>
                  <a:pt x="6725741" y="0"/>
                </a:lnTo>
                <a:lnTo>
                  <a:pt x="6725741" y="4754109"/>
                </a:lnTo>
                <a:lnTo>
                  <a:pt x="0" y="4754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6472" y="2463653"/>
            <a:ext cx="4228367" cy="63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3999" spc="239">
                <a:solidFill>
                  <a:srgbClr val="FFFFFF"/>
                </a:solidFill>
                <a:latin typeface="DM Sans Bold"/>
              </a:rPr>
              <a:t>DBSCAN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4300" y="4302608"/>
            <a:ext cx="5798188" cy="356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A diferencia de los modelos anteriores, DBSCAN tiene un valor agregado que es la </a:t>
            </a:r>
            <a:r>
              <a:rPr lang="en-US" sz="2599">
                <a:solidFill>
                  <a:srgbClr val="FFFFFF"/>
                </a:solidFill>
                <a:latin typeface="DM Sans Bold"/>
              </a:rPr>
              <a:t>identificación de ouliers.</a:t>
            </a:r>
          </a:p>
          <a:p>
            <a:pPr algn="l">
              <a:lnSpc>
                <a:spcPts val="4055"/>
              </a:lnSpc>
            </a:pPr>
            <a:r>
              <a:rPr lang="en-US" sz="2599">
                <a:solidFill>
                  <a:srgbClr val="FFFFFF"/>
                </a:solidFill>
                <a:latin typeface="DM Sans"/>
              </a:rPr>
              <a:t>Vemos clústers similares en las mismas zonas por más de que no sean exactamente iguales.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93297" y="1580786"/>
            <a:ext cx="7901406" cy="104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Bitter Bold"/>
              </a:rPr>
              <a:t>Conclusiones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21974" y="3565168"/>
            <a:ext cx="1206531" cy="1037530"/>
            <a:chOff x="0" y="0"/>
            <a:chExt cx="572308" cy="492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87814" y="3565168"/>
            <a:ext cx="1206531" cy="1037530"/>
            <a:chOff x="0" y="0"/>
            <a:chExt cx="572308" cy="4921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21974" y="6263841"/>
            <a:ext cx="1206531" cy="1037530"/>
            <a:chOff x="0" y="0"/>
            <a:chExt cx="572308" cy="4921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87814" y="6263841"/>
            <a:ext cx="1206531" cy="1037530"/>
            <a:chOff x="0" y="0"/>
            <a:chExt cx="572308" cy="4921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38"/>
                </a:lnSpc>
              </a:pPr>
              <a:r>
                <a:rPr lang="en-US" sz="4600" spc="326">
                  <a:solidFill>
                    <a:srgbClr val="0D0750"/>
                  </a:solidFill>
                  <a:latin typeface="DM Sans Bold"/>
                </a:rPr>
                <a:t>04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49704" y="3569583"/>
            <a:ext cx="389709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Hombres jóvenes de nivel económico medio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8194" y="3569583"/>
            <a:ext cx="453930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Adultos mayores, mayoritariamente mujeres, nivel económico medio-alto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9704" y="6178116"/>
            <a:ext cx="389709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Mujeres jóvenes de clase media-baja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8194" y="6178116"/>
            <a:ext cx="453930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Hombres jóvenes solteros  de todos los niveles económicos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2901" y="2414038"/>
            <a:ext cx="1206531" cy="1037530"/>
            <a:chOff x="0" y="0"/>
            <a:chExt cx="572308" cy="492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308" cy="492144"/>
            </a:xfrm>
            <a:custGeom>
              <a:avLst/>
              <a:gdLst/>
              <a:ahLst/>
              <a:cxnLst/>
              <a:rect r="r" b="b" t="t" l="l"/>
              <a:pathLst>
                <a:path h="492144" w="572308">
                  <a:moveTo>
                    <a:pt x="192500" y="0"/>
                  </a:moveTo>
                  <a:lnTo>
                    <a:pt x="379807" y="0"/>
                  </a:lnTo>
                  <a:cubicBezTo>
                    <a:pt x="430862" y="0"/>
                    <a:pt x="479825" y="20281"/>
                    <a:pt x="515926" y="56382"/>
                  </a:cubicBezTo>
                  <a:cubicBezTo>
                    <a:pt x="552026" y="92483"/>
                    <a:pt x="572308" y="141446"/>
                    <a:pt x="572308" y="192500"/>
                  </a:cubicBezTo>
                  <a:lnTo>
                    <a:pt x="572308" y="299643"/>
                  </a:lnTo>
                  <a:cubicBezTo>
                    <a:pt x="572308" y="405958"/>
                    <a:pt x="486122" y="492144"/>
                    <a:pt x="379807" y="492144"/>
                  </a:cubicBezTo>
                  <a:lnTo>
                    <a:pt x="192500" y="492144"/>
                  </a:lnTo>
                  <a:cubicBezTo>
                    <a:pt x="141446" y="492144"/>
                    <a:pt x="92483" y="471862"/>
                    <a:pt x="56382" y="435761"/>
                  </a:cubicBezTo>
                  <a:cubicBezTo>
                    <a:pt x="20281" y="399661"/>
                    <a:pt x="0" y="350697"/>
                    <a:pt x="0" y="299643"/>
                  </a:cubicBezTo>
                  <a:lnTo>
                    <a:pt x="0" y="192500"/>
                  </a:lnTo>
                  <a:cubicBezTo>
                    <a:pt x="0" y="141446"/>
                    <a:pt x="20281" y="92483"/>
                    <a:pt x="56382" y="56382"/>
                  </a:cubicBezTo>
                  <a:cubicBezTo>
                    <a:pt x="92483" y="20281"/>
                    <a:pt x="141446" y="0"/>
                    <a:pt x="192500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572308" cy="4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50"/>
                </a:lnSpc>
              </a:pPr>
              <a:r>
                <a:rPr lang="en-US" sz="5000" spc="355">
                  <a:solidFill>
                    <a:srgbClr val="0D0750"/>
                  </a:solidFill>
                  <a:latin typeface="DM Sans Bold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04137" y="2546088"/>
            <a:ext cx="10014927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>
                <a:solidFill>
                  <a:srgbClr val="FFFFFF"/>
                </a:solidFill>
                <a:latin typeface="DM Sans Bold"/>
              </a:rPr>
              <a:t>Hombres jóvenes de nivel económico medio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6536" y="3876127"/>
            <a:ext cx="1015012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Descripción: </a:t>
            </a:r>
          </a:p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</a:rPr>
              <a:t>Mayormente hombres jóvenes, nivel económico medio, secundaria completa, empleados de grandes y medianas ciudades.</a:t>
            </a:r>
          </a:p>
          <a:p>
            <a:pPr algn="l">
              <a:lnSpc>
                <a:spcPts val="38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82027" y="6447877"/>
            <a:ext cx="12459146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Estrategias: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Ofrecer productos tecnológicos, ropa deportiva, y entretenimiento.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Promociones en productos de conveniencia y ahorro de tiempo.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Campañas de marketing en redes sociales y aplicaciones móviles.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674813">
            <a:off x="6518623" y="-6757703"/>
            <a:ext cx="13135968" cy="8884691"/>
          </a:xfrm>
          <a:custGeom>
            <a:avLst/>
            <a:gdLst/>
            <a:ahLst/>
            <a:cxnLst/>
            <a:rect r="r" b="b" t="t" l="l"/>
            <a:pathLst>
              <a:path h="8884691" w="13135968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DAGJLviSbsI</dc:identifier>
  <dcterms:modified xsi:type="dcterms:W3CDTF">2011-08-01T06:04:30Z</dcterms:modified>
  <cp:revision>1</cp:revision>
  <dc:title>Presentación Clústers</dc:title>
</cp:coreProperties>
</file>